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44"/>
  </p:notesMasterIdLst>
  <p:handoutMasterIdLst>
    <p:handoutMasterId r:id="rId45"/>
  </p:handoutMasterIdLst>
  <p:sldIdLst>
    <p:sldId id="354" r:id="rId6"/>
    <p:sldId id="262" r:id="rId7"/>
    <p:sldId id="263" r:id="rId8"/>
    <p:sldId id="356" r:id="rId9"/>
    <p:sldId id="359" r:id="rId10"/>
    <p:sldId id="360" r:id="rId11"/>
    <p:sldId id="361" r:id="rId12"/>
    <p:sldId id="386" r:id="rId13"/>
    <p:sldId id="376" r:id="rId14"/>
    <p:sldId id="377" r:id="rId15"/>
    <p:sldId id="378" r:id="rId16"/>
    <p:sldId id="363" r:id="rId17"/>
    <p:sldId id="380" r:id="rId18"/>
    <p:sldId id="365" r:id="rId19"/>
    <p:sldId id="367" r:id="rId20"/>
    <p:sldId id="369" r:id="rId21"/>
    <p:sldId id="371" r:id="rId22"/>
    <p:sldId id="387" r:id="rId23"/>
    <p:sldId id="372" r:id="rId24"/>
    <p:sldId id="388" r:id="rId25"/>
    <p:sldId id="389" r:id="rId26"/>
    <p:sldId id="375" r:id="rId27"/>
    <p:sldId id="374" r:id="rId28"/>
    <p:sldId id="373" r:id="rId29"/>
    <p:sldId id="390" r:id="rId30"/>
    <p:sldId id="391" r:id="rId31"/>
    <p:sldId id="381" r:id="rId32"/>
    <p:sldId id="392" r:id="rId33"/>
    <p:sldId id="393" r:id="rId34"/>
    <p:sldId id="383" r:id="rId35"/>
    <p:sldId id="394" r:id="rId36"/>
    <p:sldId id="395" r:id="rId37"/>
    <p:sldId id="396" r:id="rId38"/>
    <p:sldId id="397" r:id="rId39"/>
    <p:sldId id="398" r:id="rId40"/>
    <p:sldId id="384" r:id="rId41"/>
    <p:sldId id="385" r:id="rId42"/>
    <p:sldId id="35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6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0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59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https://www.tensorflow.org/tutorials/keras/basic_regression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19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4/24/2019 4:16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24/04/2019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24/04/2019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24/04/2019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24/04/2019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24/04/2019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24/04/2019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24/04/2019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azure.ai/Experiment/Regression-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chive.ics.uci.edu/ml/datasets/auto+mpg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Regresszió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73E58-8980-4BD2-BC3E-87C213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CA98A-1E74-4E76-B30A-B942D6538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adathalmazt szétosztjuk tanító és tesztelő adathalmazokra:</a:t>
            </a:r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Split Data pontot húzzuk a vászonra.</a:t>
            </a:r>
          </a:p>
          <a:p>
            <a:pPr lvl="1"/>
            <a:r>
              <a:rPr lang="hu-HU" dirty="0"/>
              <a:t>A felosztás módja (</a:t>
            </a:r>
            <a:r>
              <a:rPr lang="hu-HU" dirty="0" err="1"/>
              <a:t>Splitting</a:t>
            </a:r>
            <a:r>
              <a:rPr lang="hu-HU" dirty="0"/>
              <a:t> </a:t>
            </a:r>
            <a:r>
              <a:rPr lang="hu-HU" dirty="0" err="1"/>
              <a:t>mode</a:t>
            </a:r>
            <a:r>
              <a:rPr lang="hu-HU" dirty="0"/>
              <a:t>) maradjon sor (Split </a:t>
            </a:r>
            <a:r>
              <a:rPr lang="hu-HU" dirty="0" err="1"/>
              <a:t>Rows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felosztás 1 kimeneti halmaza (tanuló adathalmaz) legyen 70%, azaz 0,7 – lévén, hogy kevés az elemszám, a jobb eredmény érdekében minél több elem kell. Ugyanakkor túl sok sem lehet, mert akkor az ellenőrzéshez nem lesz elég adat.</a:t>
            </a:r>
          </a:p>
          <a:p>
            <a:pPr lvl="1"/>
            <a:r>
              <a:rPr lang="hu-HU" dirty="0" err="1"/>
              <a:t>Randomized</a:t>
            </a:r>
            <a:r>
              <a:rPr lang="hu-HU" dirty="0"/>
              <a:t> </a:t>
            </a:r>
            <a:r>
              <a:rPr lang="hu-HU" dirty="0" err="1"/>
              <a:t>split</a:t>
            </a:r>
            <a:r>
              <a:rPr lang="hu-HU" dirty="0"/>
              <a:t>: véletlenszerű kiválasztás</a:t>
            </a:r>
          </a:p>
          <a:p>
            <a:pPr lvl="1"/>
            <a:r>
              <a:rPr lang="en-US" dirty="0"/>
              <a:t>Stratified split: </a:t>
            </a:r>
            <a:r>
              <a:rPr lang="hu-HU" dirty="0"/>
              <a:t>Akkor kell</a:t>
            </a:r>
            <a:r>
              <a:rPr lang="en-US" dirty="0"/>
              <a:t> True</a:t>
            </a:r>
            <a:r>
              <a:rPr lang="hu-HU" dirty="0"/>
              <a:t>-</a:t>
            </a:r>
            <a:r>
              <a:rPr lang="hu-HU" dirty="0" err="1"/>
              <a:t>ra</a:t>
            </a:r>
            <a:r>
              <a:rPr lang="hu-HU" dirty="0"/>
              <a:t> (igazra) állítani – jelen esetben nem kell – ha fontos, hogy  a </a:t>
            </a:r>
            <a:r>
              <a:rPr lang="en-US" i="1" dirty="0"/>
              <a:t>strata</a:t>
            </a:r>
            <a:r>
              <a:rPr lang="en-US" dirty="0"/>
              <a:t> </a:t>
            </a:r>
            <a:r>
              <a:rPr lang="hu-HU" dirty="0"/>
              <a:t>vagy </a:t>
            </a:r>
            <a:r>
              <a:rPr lang="en-US" i="1" dirty="0"/>
              <a:t>stratification key</a:t>
            </a:r>
            <a:r>
              <a:rPr lang="en-US" dirty="0"/>
              <a:t> </a:t>
            </a:r>
            <a:r>
              <a:rPr lang="hu-HU" dirty="0"/>
              <a:t>oszlopokból válasszon ki reprezentatív mintát.</a:t>
            </a:r>
          </a:p>
          <a:p>
            <a:pPr lvl="1"/>
            <a:r>
              <a:rPr lang="hu-HU" dirty="0"/>
              <a:t>Random </a:t>
            </a:r>
            <a:r>
              <a:rPr lang="hu-HU" dirty="0" err="1"/>
              <a:t>Seed</a:t>
            </a:r>
            <a:r>
              <a:rPr lang="hu-HU" dirty="0"/>
              <a:t>: 0-tól különböző megadása az eredményeket általában reprodukálhatóvá teszi. Ha meg kell ismételni az adathalmaz osztás művelet eredményeit, meg kell adni egy szórás számot a véletlenszám-generátor számára. Ellenkező esetben a számot alapértelmezés szerint 0-ra állítjuk, ami azt jelenti, hogy az értéket a rendszerórából kapjuk. </a:t>
            </a:r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D56B1F-C971-4DD1-9921-96E67925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AA2738-437C-47AD-A02C-89ABB8F4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B9EE87-BDB6-4F26-AA4E-1BFAB554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D004955-E13E-4B1C-9E00-8772F0A64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27" y="1626053"/>
            <a:ext cx="7786546" cy="423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8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6F75F-8468-42E5-B674-68B23DE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07824A-DC0B-4579-A8D7-A0BE1265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405853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Initialie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/ </a:t>
            </a:r>
            <a:r>
              <a:rPr lang="hu-HU" dirty="0" err="1"/>
              <a:t>Regression</a:t>
            </a:r>
            <a:r>
              <a:rPr lang="hu-HU" dirty="0"/>
              <a:t> csoportból húzzuk a vászonra a </a:t>
            </a:r>
            <a:r>
              <a:rPr lang="hu-HU" dirty="0" err="1"/>
              <a:t>Neural</a:t>
            </a:r>
            <a:r>
              <a:rPr lang="hu-HU" dirty="0"/>
              <a:t> Network </a:t>
            </a:r>
            <a:r>
              <a:rPr lang="hu-HU" dirty="0" err="1"/>
              <a:t>Regression</a:t>
            </a:r>
            <a:r>
              <a:rPr lang="hu-HU" dirty="0"/>
              <a:t> elemet.</a:t>
            </a:r>
          </a:p>
          <a:p>
            <a:r>
              <a:rPr lang="hu-HU" dirty="0"/>
              <a:t>Beállítások:</a:t>
            </a:r>
          </a:p>
          <a:p>
            <a:pPr lvl="1"/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5F848D-624D-4083-8CE1-13391EF6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19FB3C1-CD86-4CA4-A1E9-FE4E0D61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098" y="2557915"/>
            <a:ext cx="2266950" cy="401002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C97F75F-E50A-4EB2-8FF4-220674CC3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32" y="2508929"/>
            <a:ext cx="22764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7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84B4E1-7FDE-4863-B09E-B0570304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 - betanítás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A2359D-E21F-4AD5-8AA9-618987380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 betanításához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Train</a:t>
            </a:r>
            <a:r>
              <a:rPr lang="hu-HU" dirty="0"/>
              <a:t> almenüből húzzuk a vászonra a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pPr lvl="1"/>
            <a:r>
              <a:rPr lang="hu-HU" dirty="0" err="1"/>
              <a:t>Label</a:t>
            </a:r>
            <a:r>
              <a:rPr lang="hu-HU" dirty="0"/>
              <a:t> (output / kimenet) oszlopnak állítsuk be az </a:t>
            </a:r>
            <a:r>
              <a:rPr lang="hu-HU" dirty="0" err="1"/>
              <a:t>mpg</a:t>
            </a:r>
            <a:r>
              <a:rPr lang="hu-HU" dirty="0"/>
              <a:t> attribútumot.</a:t>
            </a:r>
          </a:p>
          <a:p>
            <a:endParaRPr lang="hu-HU" dirty="0"/>
          </a:p>
          <a:p>
            <a:r>
              <a:rPr lang="hu-HU" dirty="0" err="1"/>
              <a:t>Kössük</a:t>
            </a:r>
            <a:r>
              <a:rPr lang="hu-HU" dirty="0"/>
              <a:t> össze a két elemet.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6FB19E-CDFE-4316-ABE1-3FA6E5DA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AFA72F9-2069-4CC1-A2AD-ECE52DF6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62" y="3220584"/>
            <a:ext cx="6599918" cy="31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1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C1097-5AE0-4F2E-875F-EA516039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 és </a:t>
            </a:r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C6C69C-208B-4C84-9EEC-81607589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modellt kipróbáljuk a tesztelési adatokra, melyeket még soha nem látott.</a:t>
            </a:r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Score</a:t>
            </a:r>
            <a:r>
              <a:rPr lang="hu-HU" dirty="0"/>
              <a:t> almenüből húzzuk a vászonra a </a:t>
            </a:r>
            <a:r>
              <a:rPr lang="hu-HU" dirty="0" err="1"/>
              <a:t>Score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Evaluate</a:t>
            </a:r>
            <a:r>
              <a:rPr lang="hu-HU" dirty="0"/>
              <a:t> almenüből húzzuk a vászonra a </a:t>
            </a:r>
            <a:r>
              <a:rPr lang="hu-HU" dirty="0" err="1"/>
              <a:t>Evaulate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E249C7-9EE7-4991-8B05-72B2AC78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94FAF02-91A7-48CE-8CC7-E5375745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721" y="2984841"/>
            <a:ext cx="7360557" cy="368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Evaulate</a:t>
            </a:r>
            <a:r>
              <a:rPr lang="hu-HU" dirty="0"/>
              <a:t> modell elemen jobb egérgombbal kattintva a </a:t>
            </a:r>
            <a:r>
              <a:rPr lang="hu-HU" dirty="0" err="1"/>
              <a:t>Run</a:t>
            </a:r>
            <a:r>
              <a:rPr lang="hu-HU" dirty="0"/>
              <a:t> </a:t>
            </a:r>
            <a:r>
              <a:rPr lang="hu-HU" dirty="0" err="1"/>
              <a:t>Selected</a:t>
            </a:r>
            <a:r>
              <a:rPr lang="hu-HU" dirty="0"/>
              <a:t> ponttal tudjuk lefuttatni, majd ugyanitt az </a:t>
            </a:r>
            <a:r>
              <a:rPr lang="hu-HU" dirty="0" err="1"/>
              <a:t>Evaulation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pontban meg tudjuk nézni, illetve vizualizálni is az eredményt.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244177A-5F4E-4420-8D19-AF264ABC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7" y="3149146"/>
            <a:ext cx="4495800" cy="253365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0B9C4943-9362-434F-AA56-2749DA0AD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76" y="2283732"/>
            <a:ext cx="4352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D4895C1-A682-4DC1-B682-C699F890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- Python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38EFDA5-1668-4628-A4A9-F560E26C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TensorFlow</a:t>
            </a:r>
            <a:r>
              <a:rPr lang="hu-HU" dirty="0"/>
              <a:t> felhasználásával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D8DB42-9F72-4615-B813-F8452850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26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FBC105-E3A4-4B87-9A7A-62114B8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Feldolgozó könyvtárak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ABE72D-F719-426C-A717-B43E437B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szükséges könyvtárak és adatok betöltése: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pathlib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tensorflow.keras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0661D6-A7C3-4A2C-A3B3-95A8826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9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C7D209-9C59-454F-B273-01320C95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Adatbetöltés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03159F-2C64-4388-94D8-62C8CBE78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dataset_path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keras.utils.get_file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auto-mpg.data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", "https://archive.ics.uci.edu/ml/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machine-learning-databases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auto-mpg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auto-mpg.data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dataset_path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['MPG','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Displacement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Horsepower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Acceleration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Year',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dataset_path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na_values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"?", comment='\t',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=" ",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skipinitialspace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raw_dataset.copy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C360065-B1DD-406C-8E40-C6E3DEC9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84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C6E149-A901-4C25-B12D-D450E461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8705A9-66E5-46A1-8F7E-A0EF1D4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15622"/>
            <a:ext cx="10588752" cy="4736186"/>
          </a:xfrm>
        </p:spPr>
        <p:txBody>
          <a:bodyPr/>
          <a:lstStyle/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dataset.tail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cs typeface="Courier New" panose="02070309020205020404" pitchFamily="49" charset="0"/>
            </a:endParaRPr>
          </a:p>
          <a:p>
            <a:endParaRPr lang="hu-HU" dirty="0"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Mit olvashatunk le az adatokból?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1CF8FFA-938A-4C52-BD00-57B4F1E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377EBA9-A955-43AC-AEBA-B80F8965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1633537"/>
            <a:ext cx="7179356" cy="300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1933-C06E-4EE7-88F8-BA5DAA7D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Regresszió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D6135-411A-4A99-BBBD-7AB2DF480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2001" y="1414886"/>
            <a:ext cx="4862285" cy="47583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Nem osztályozni kell, hanem megbecsülni egy értéket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Felügyelt tanulási módszer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</a:t>
            </a:r>
            <a:r>
              <a:rPr lang="hu-HU" sz="2400" dirty="0" err="1"/>
              <a:t>Megolási</a:t>
            </a:r>
            <a:r>
              <a:rPr lang="hu-HU" sz="2400" dirty="0"/>
              <a:t> módszerek: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Lineáris regresszió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</a:t>
            </a:r>
            <a:r>
              <a:rPr lang="hu-HU" sz="2000" dirty="0" err="1"/>
              <a:t>Polinomiális</a:t>
            </a:r>
            <a:r>
              <a:rPr lang="hu-HU" sz="2000" dirty="0"/>
              <a:t> regresszió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Döntési fák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Neurális hálók</a:t>
            </a:r>
            <a:endParaRPr lang="en-US" sz="2000" dirty="0"/>
          </a:p>
          <a:p>
            <a:endParaRPr lang="hu-HU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B128684-B71A-408B-BDCC-3B56F1D92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9" y="1640489"/>
            <a:ext cx="6604000" cy="4292600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987F2863-FD99-403E-80CB-955A9EE8E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0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2FF60D-F3D6-47B1-A221-37B3D38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Adattisztítás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C3FBB96-E44E-4D8E-A7B0-DCD5B6B57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Ismeretlen értékek meghatározása: </a:t>
            </a:r>
            <a:r>
              <a:rPr lang="hu-HU" dirty="0" err="1"/>
              <a:t>dataset.isna</a:t>
            </a:r>
            <a:r>
              <a:rPr lang="hu-HU" dirty="0"/>
              <a:t>().sum()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dataset.isna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().sum()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A hiányzó értékeket vagy kiegészítem, vagy mint jelen esetben eldobom őket: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dataset.dropna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86343F-2245-48EC-93ED-C07A3997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37E2E4CB-CF6D-4061-9411-2255F9D85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131332"/>
            <a:ext cx="21907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04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0E62A8-E611-443C-8E4E-55DF6CA0C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Adattisztítás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AC91C0B-84FA-4D1C-94EE-AF8E0CDB0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Nem túl elegáns, de apró trükk: az ‚</a:t>
            </a:r>
            <a:r>
              <a:rPr lang="hu-HU" dirty="0" err="1"/>
              <a:t>orogin</a:t>
            </a:r>
            <a:r>
              <a:rPr lang="hu-HU" dirty="0"/>
              <a:t>’ oszlop (melynek akár lehetne is szerepe a fogyasztásban, talán van is – ezt majd megtudjuk) szöveges adatokat tartalmaz, melyen a használandó algoritmus nem tud dolgozni, így érdemes számmá alakítani az értékeket.</a:t>
            </a:r>
          </a:p>
          <a:p>
            <a:r>
              <a:rPr lang="hu-HU" dirty="0"/>
              <a:t>Ennek legegyszerűbb módja: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dataset.pop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['USA'] = 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== 1)*1.0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['Europe'] = 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== 2)*1.0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Japan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 = 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== 3)*1.0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dataset.tail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87A580E-E668-47EC-83AC-8618C428C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43730F1-0B73-4081-B7E9-DC6B2CAC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4175125"/>
            <a:ext cx="83724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01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>
            <a:normAutofit/>
          </a:bodyPr>
          <a:lstStyle/>
          <a:p>
            <a:r>
              <a:rPr lang="hu-HU" dirty="0"/>
              <a:t>Adatok felosztása tanuló és tesztelő halmazra: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dataset.sample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frac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=0.8,random_state=0)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dataset.drop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train_dataset.index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96394F-1037-4ACA-A06A-F202F1A2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506705-5C8B-46B6-9644-C608C3B8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402708"/>
            <a:ext cx="4239402" cy="4736186"/>
          </a:xfrm>
        </p:spPr>
        <p:txBody>
          <a:bodyPr>
            <a:normAutofit/>
          </a:bodyPr>
          <a:lstStyle/>
          <a:p>
            <a:r>
              <a:rPr lang="hu-HU" dirty="0"/>
              <a:t>Ahhoz, hogy legyen egy elképzelésünk arról, hogy az egyes leíró attribútumok (</a:t>
            </a:r>
            <a:r>
              <a:rPr lang="hu-HU" dirty="0" err="1"/>
              <a:t>feature</a:t>
            </a:r>
            <a:r>
              <a:rPr lang="hu-HU" dirty="0"/>
              <a:t>-k) között milyen összefüggés van, a </a:t>
            </a:r>
            <a:r>
              <a:rPr lang="hu-HU" dirty="0" err="1"/>
              <a:t>Seaborn</a:t>
            </a:r>
            <a:r>
              <a:rPr lang="hu-HU" dirty="0"/>
              <a:t> könyvtár </a:t>
            </a:r>
            <a:r>
              <a:rPr lang="hu-HU" dirty="0" err="1"/>
              <a:t>pairplot</a:t>
            </a:r>
            <a:r>
              <a:rPr lang="hu-HU" dirty="0"/>
              <a:t>() függvényét használhatjuk: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[["MPG", 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Cylinders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Displacement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"]],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diag_kind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kde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­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8114A2-8D37-44DF-A4B3-CC02C32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Kép 6" descr="A képen ablak, épület, shoji látható&#10;&#10;A leírás nagyon megbízható">
            <a:extLst>
              <a:ext uri="{FF2B5EF4-FFF2-40B4-BE49-F238E27FC236}">
                <a16:creationId xmlns:a16="http://schemas.microsoft.com/office/drawing/2014/main" id="{F1B37EA8-51A6-405E-AE3E-C26C2685F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6" y="1139408"/>
            <a:ext cx="5766781" cy="57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83700A-B343-4DE7-9BFA-0FF838C0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 - statisztikák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10668E-D63A-498B-9B3C-C70B4F61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describe</a:t>
            </a:r>
            <a:r>
              <a:rPr lang="hu-HU" dirty="0"/>
              <a:t>() függvénnyel további általános statisztikai számításokat végezhetünk az egyes attribútumokra.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train_dataset.describe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train_stats.pop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("MPG")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train_stats.transpose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Mit számunkra hasznosat tudunk ebből kiolvasni?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831EB2-BDA2-46A3-B9F0-7C200CBA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5DE06E4-F897-49B8-B28B-33DD80F4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657" y="3313721"/>
            <a:ext cx="5428343" cy="354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1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E1F86F8-82AE-4BB0-AE0B-2F162BE1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Leírók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B847C4-AE30-4A11-96A7-B683A7987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train_dataset.pop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('MPG')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test_dataset.pop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('MPG')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98EF1A0-2609-4D37-937B-2A450A2A5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44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703BF85-4823-447C-B3A6-92963C88D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Normalizálás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B8F0F5-F950-45A0-8059-F20F99FA8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(x -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']) /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train_stats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normed_train_data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normed_test_data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761BAB-6A51-4532-BBEA-B874D1D69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3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építése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651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build_model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keras.Sequential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layers.Dense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(64,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tf.nn.relu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input_shape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=[len(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train_dataset.keys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())]),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layers.Dense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(64,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tf.nn.relu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layers.Dense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])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tf.keras.optimizers.RMSprop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(0.001)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model.compile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loss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optimizer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mean_absolute_error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build_model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03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7DE374-43BF-4420-AD2E-1C2836D0D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vizsgálata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673585A-3EA6-461F-BA91-11A0E2BBF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model.summary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2E70FC-29FD-4339-A755-9DB91F14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E90282A-902B-4E83-9782-AB331FA4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337" y="1852612"/>
            <a:ext cx="67913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1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4D68FB3-1235-4A42-9B9E-0309D83F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Predikció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F1CB08-61A7-40D3-A958-BFF2075E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Végezzük el néhány elemre a </a:t>
            </a:r>
            <a:r>
              <a:rPr lang="hu-HU" dirty="0" err="1"/>
              <a:t>predikálást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normed_train_data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[:10]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example_result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example_batch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example_result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7313851-FA49-42DD-B981-85404985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31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B722-C939-4252-8410-0DC15281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655" y="9626"/>
            <a:ext cx="10480431" cy="1450757"/>
          </a:xfrm>
        </p:spPr>
        <p:txBody>
          <a:bodyPr/>
          <a:lstStyle/>
          <a:p>
            <a:r>
              <a:rPr lang="hu-HU" dirty="0"/>
              <a:t>Példa (Üzemanyagfogyasztás)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1A6A5-0458-4B9A-A928-7B5805897802}"/>
              </a:ext>
            </a:extLst>
          </p:cNvPr>
          <p:cNvSpPr txBox="1"/>
          <p:nvPr/>
        </p:nvSpPr>
        <p:spPr>
          <a:xfrm>
            <a:off x="759655" y="2082018"/>
            <a:ext cx="6373299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adatok különböző autók motorikus adatait és fogyasztását tartalmazzák.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modell az autó technikai paraméterei alapján megtanulja ezek fogyasztástól való függőségét.</a:t>
            </a: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Tesztelés: adott paraméterekre a modell megbecsüli az autó fogyasztását.</a:t>
            </a: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60EFAE-2680-4941-953C-4D15FE7BB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54" y="1174284"/>
            <a:ext cx="4547465" cy="345897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1290E-2E2C-45BC-86FA-3928809756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" t="12368" r="45597" b="75880"/>
          <a:stretch/>
        </p:blipFill>
        <p:spPr>
          <a:xfrm>
            <a:off x="759655" y="4944075"/>
            <a:ext cx="10213145" cy="125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28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betanítása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keras.callbacks.Callback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on_epoch_end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logs):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% 100 == 0: print('')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print('.', end='')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EPOCHS = 1000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normed_train_data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=EPOCHS,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validation_split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0.2,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4626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C55494-0537-4EA0-A326-0FBB4C2A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Betanítási folyamat vizualizálása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CB151-ACA0-4946-8D2A-DA308D564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history.history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history.epoch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hist.tail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4838DD5-3C0B-4282-8C4B-D75A4AEC1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230CF7CF-DA8C-4E59-92F1-7ED3C36DE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1265"/>
              </p:ext>
            </p:extLst>
          </p:nvPr>
        </p:nvGraphicFramePr>
        <p:xfrm>
          <a:off x="838200" y="2629694"/>
          <a:ext cx="10515600" cy="2743200"/>
        </p:xfrm>
        <a:graphic>
          <a:graphicData uri="http://schemas.openxmlformats.org/drawingml/2006/table">
            <a:tbl>
              <a:tblPr/>
              <a:tblGrid>
                <a:gridCol w="1314450">
                  <a:extLst>
                    <a:ext uri="{9D8B030D-6E8A-4147-A177-3AD203B41FA5}">
                      <a16:colId xmlns:a16="http://schemas.microsoft.com/office/drawing/2014/main" val="405591568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4236712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50015770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04902795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3780080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84683611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59462148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7107255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hu-HU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loss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mean_absolute_error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mean_squared_error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val_loss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val_mean_absolute_error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val_mean_squared_error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epoch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8268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995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2.617521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0.997720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2.617521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9.083421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2.291849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9.083421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995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35475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996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2.553326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1.013858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2.553326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8.938567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2.285523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8.938566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0796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997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2.389780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1.034613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2.389781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9.429494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2.358692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9.429494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997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710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2.590127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1.008238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2.590127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10.137694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2.428234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10.137693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5383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2.590747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1.035228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2.590747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9.496686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2.356818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9.496687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999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348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84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12FE2F-7ED0-4621-A07F-38695179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Betanítási folyamat vizualizálása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B2AE6F-8DAB-48AC-B8B8-E89EE57E0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4058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pd.DataFrame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history.history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history.epoch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[MPG]')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mean_absolute_error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val_mean_absolute_error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plt.ylim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([0,5])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plt.figure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[$MPG^2$]')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mean_squared_error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val_mean_squared_error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plt.ylim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([0,20])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plt.legend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plt.show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4467EDC-C834-4497-9043-B8CCB9BA7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203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AA7D37-F4A7-4F23-BB43-9EF2FF075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Betanítási folyamat vizualizálása</a:t>
            </a:r>
          </a:p>
        </p:txBody>
      </p:sp>
      <p:pic>
        <p:nvPicPr>
          <p:cNvPr id="6" name="Tartalom helye 5" descr="A képen képernyőkép, térkép látható&#10;&#10;A leírás teljesen megbízható">
            <a:extLst>
              <a:ext uri="{FF2B5EF4-FFF2-40B4-BE49-F238E27FC236}">
                <a16:creationId xmlns:a16="http://schemas.microsoft.com/office/drawing/2014/main" id="{597445CA-C4DB-465A-9F20-D14968A7A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679" y="1994309"/>
            <a:ext cx="4827100" cy="3378970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A024528-E513-4B6D-8343-F2428C57B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Kép 7" descr="A képen képernyőkép, térkép látható&#10;&#10;A leírás teljesen megbízható">
            <a:extLst>
              <a:ext uri="{FF2B5EF4-FFF2-40B4-BE49-F238E27FC236}">
                <a16:creationId xmlns:a16="http://schemas.microsoft.com/office/drawing/2014/main" id="{8C991D44-40C0-4F83-9895-F53974F9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670" y="1994309"/>
            <a:ext cx="509386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47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73FAD2-293F-48E1-A90D-6861E5F34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 javítása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0845DA-3FC7-45B2-BE28-5CA59F77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Miért kell javítani a modellt?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build_model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early_stop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keras.callbacks.EarlyStopping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(monitor='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val_loss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patience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=10)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normed_train_data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epochs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=EPOCHS,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validation_split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0.2,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callbacks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early_stop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PrintDot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()])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plot_history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C7BB97-AABF-4110-AB5C-C7CE7EEA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9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0480DE9-6E0D-4FF9-A92A-1EDDC835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Javított modell vizualizálása</a:t>
            </a:r>
          </a:p>
        </p:txBody>
      </p:sp>
      <p:pic>
        <p:nvPicPr>
          <p:cNvPr id="6" name="Tartalom helye 5" descr="A képen térkép, képernyőkép látható&#10;&#10;A leírás teljesen megbízható">
            <a:extLst>
              <a:ext uri="{FF2B5EF4-FFF2-40B4-BE49-F238E27FC236}">
                <a16:creationId xmlns:a16="http://schemas.microsoft.com/office/drawing/2014/main" id="{B1A7482B-1473-45E3-911E-656DC3843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121" y="1994309"/>
            <a:ext cx="4827100" cy="3378970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A236A1C-B6A5-4168-BA4C-A26FDAC9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Kép 7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EBC04AEC-87B1-4399-8811-6E6E7E97D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40" y="2058394"/>
            <a:ext cx="5093860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51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2430F5-C4DA-4530-9E2F-2D0F29EF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Predikció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8ABEB5-0A07-49E6-B0BC-D7E6E3D9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test_predictions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normed_test_data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flatten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plt.scatter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test_predictions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[MPG]')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[MPG]')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plt.axis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equal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plt.axis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square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plt.xlim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([0,plt.xlim()[1]])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plt.ylim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([0,plt.ylim()[1]])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_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([-100, 100], [-100, 100])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DB6A93-1C9A-4231-8D30-8A534B26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Kép 5" descr="A képen térkép látható&#10;&#10;A leírás teljesen megbízható">
            <a:extLst>
              <a:ext uri="{FF2B5EF4-FFF2-40B4-BE49-F238E27FC236}">
                <a16:creationId xmlns:a16="http://schemas.microsoft.com/office/drawing/2014/main" id="{9F3922EC-3E87-4108-ADA5-3CA558A1B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886762"/>
            <a:ext cx="3733800" cy="383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96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20403-543A-4082-BD5B-8A60E0F8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8ACA94-3A1E-4940-B903-7BB37D5F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C817374-C832-43E0-861A-33657F64D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test_predictions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plt.hist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25)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plt.xlabel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[MPG]")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_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plt.ylabel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43237BA0-9D46-41BA-8C9D-716E4129C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562" y="2825109"/>
            <a:ext cx="4903317" cy="33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178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kísérlet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 dirty="0">
                <a:hlinkClick r:id="rId3"/>
              </a:rPr>
              <a:t>https://gallery.azure.ai/Experiment/Regression-5</a:t>
            </a:r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B914F4F1-CE5C-41A8-A94E-54864C1F2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19933"/>
            <a:ext cx="10588752" cy="45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3C4E2F-9B67-4A29-B1FC-36B642B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Adatforrás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7B69C-88F5-466C-8641-C468593F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UCI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repository-jából</a:t>
            </a:r>
            <a:r>
              <a:rPr lang="hu-HU" dirty="0"/>
              <a:t>: az </a:t>
            </a:r>
            <a:r>
              <a:rPr lang="hu-HU" dirty="0" err="1"/>
              <a:t>auto</a:t>
            </a:r>
            <a:r>
              <a:rPr lang="hu-HU" dirty="0"/>
              <a:t> MPG.</a:t>
            </a:r>
          </a:p>
          <a:p>
            <a:r>
              <a:rPr lang="hu-HU" dirty="0"/>
              <a:t>Innen tölthető le CSV formátumban: </a:t>
            </a:r>
            <a:r>
              <a:rPr lang="hu-HU" dirty="0">
                <a:hlinkClick r:id="rId2"/>
              </a:rPr>
              <a:t>https://archive.ics.uci.edu/ml/datasets/auto+mpg</a:t>
            </a:r>
            <a:r>
              <a:rPr lang="hu-HU" dirty="0"/>
              <a:t>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2D2155-C555-4C58-860B-2B632919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8645CA4-8D75-4E05-ADE2-53F53499F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73" y="2259441"/>
            <a:ext cx="9289143" cy="42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71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DD3A2-91E4-44BB-9160-9B5976A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Attribútumok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A9CD5C-BCD4-470E-952C-59D7BA6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Az egyes autókról az alábbi motorikus és fogyasztási adataink vannak:</a:t>
            </a:r>
          </a:p>
          <a:p>
            <a:pPr marL="0" indent="0">
              <a:buNone/>
            </a:pPr>
            <a:r>
              <a:rPr lang="hu-HU" dirty="0"/>
              <a:t>1. </a:t>
            </a:r>
            <a:r>
              <a:rPr lang="hu-HU" dirty="0" err="1"/>
              <a:t>mpg</a:t>
            </a:r>
            <a:r>
              <a:rPr lang="hu-HU" dirty="0"/>
              <a:t>: - fogyasztás mérföld / gallon </a:t>
            </a:r>
            <a:br>
              <a:rPr lang="hu-HU" dirty="0"/>
            </a:br>
            <a:r>
              <a:rPr lang="hu-HU" dirty="0"/>
              <a:t>2. </a:t>
            </a:r>
            <a:r>
              <a:rPr lang="hu-HU" dirty="0" err="1"/>
              <a:t>cylinders</a:t>
            </a:r>
            <a:r>
              <a:rPr lang="hu-HU" dirty="0"/>
              <a:t>: hengerszám </a:t>
            </a:r>
            <a:br>
              <a:rPr lang="hu-HU" dirty="0"/>
            </a:br>
            <a:r>
              <a:rPr lang="hu-HU" dirty="0"/>
              <a:t>3. </a:t>
            </a:r>
            <a:r>
              <a:rPr lang="hu-HU" dirty="0" err="1"/>
              <a:t>displacement</a:t>
            </a:r>
            <a:r>
              <a:rPr lang="hu-HU" dirty="0"/>
              <a:t>: hengerűrtartalom</a:t>
            </a:r>
            <a:br>
              <a:rPr lang="hu-HU" dirty="0"/>
            </a:br>
            <a:r>
              <a:rPr lang="hu-HU" dirty="0"/>
              <a:t>4. </a:t>
            </a:r>
            <a:r>
              <a:rPr lang="hu-HU" dirty="0" err="1"/>
              <a:t>horsepower</a:t>
            </a:r>
            <a:r>
              <a:rPr lang="hu-HU" dirty="0"/>
              <a:t>: lóerő </a:t>
            </a:r>
            <a:br>
              <a:rPr lang="hu-HU" dirty="0"/>
            </a:br>
            <a:r>
              <a:rPr lang="hu-HU" dirty="0"/>
              <a:t>5. </a:t>
            </a:r>
            <a:r>
              <a:rPr lang="hu-HU" dirty="0" err="1"/>
              <a:t>weight</a:t>
            </a:r>
            <a:r>
              <a:rPr lang="hu-HU" dirty="0"/>
              <a:t>: súly </a:t>
            </a:r>
            <a:br>
              <a:rPr lang="hu-HU" dirty="0"/>
            </a:br>
            <a:r>
              <a:rPr lang="hu-HU" dirty="0"/>
              <a:t>6. </a:t>
            </a:r>
            <a:r>
              <a:rPr lang="hu-HU" dirty="0" err="1"/>
              <a:t>acceleration</a:t>
            </a:r>
            <a:r>
              <a:rPr lang="hu-HU" dirty="0"/>
              <a:t>:</a:t>
            </a:r>
            <a:br>
              <a:rPr lang="hu-HU" dirty="0"/>
            </a:br>
            <a:r>
              <a:rPr lang="hu-HU" dirty="0"/>
              <a:t>7. </a:t>
            </a:r>
            <a:r>
              <a:rPr lang="hu-HU" dirty="0" err="1"/>
              <a:t>model</a:t>
            </a:r>
            <a:r>
              <a:rPr lang="hu-HU" dirty="0"/>
              <a:t> </a:t>
            </a:r>
            <a:r>
              <a:rPr lang="hu-HU" dirty="0" err="1"/>
              <a:t>year</a:t>
            </a:r>
            <a:r>
              <a:rPr lang="hu-HU" dirty="0"/>
              <a:t>: modell évjárata </a:t>
            </a:r>
            <a:br>
              <a:rPr lang="hu-HU" dirty="0"/>
            </a:br>
            <a:r>
              <a:rPr lang="hu-HU" dirty="0"/>
              <a:t>8. </a:t>
            </a:r>
            <a:r>
              <a:rPr lang="hu-HU" dirty="0" err="1"/>
              <a:t>origin</a:t>
            </a:r>
            <a:r>
              <a:rPr lang="hu-HU" dirty="0"/>
              <a:t>: ország</a:t>
            </a:r>
            <a:br>
              <a:rPr lang="hu-HU" dirty="0"/>
            </a:br>
            <a:r>
              <a:rPr lang="hu-HU" dirty="0"/>
              <a:t>9. </a:t>
            </a:r>
            <a:r>
              <a:rPr lang="hu-HU" dirty="0" err="1"/>
              <a:t>car</a:t>
            </a:r>
            <a:r>
              <a:rPr lang="hu-HU" dirty="0"/>
              <a:t> </a:t>
            </a:r>
            <a:r>
              <a:rPr lang="hu-HU" dirty="0" err="1"/>
              <a:t>name</a:t>
            </a:r>
            <a:r>
              <a:rPr lang="hu-HU" dirty="0"/>
              <a:t>: típus neve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536E7E-1DCA-4633-8C6C-553DAB1F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0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66EE6-D02B-435F-BB81-BFEB359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7F33E-AE28-4AB2-837E-F8D1540B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leíró attribútumokat (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) ki kell jelölni. </a:t>
            </a:r>
          </a:p>
          <a:p>
            <a:pPr lvl="1"/>
            <a:r>
              <a:rPr lang="hu-HU" dirty="0"/>
              <a:t>Melyek lehetnek ezek?</a:t>
            </a:r>
          </a:p>
          <a:p>
            <a:endParaRPr lang="hu-HU" dirty="0"/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csoportból a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Columns</a:t>
            </a:r>
            <a:r>
              <a:rPr lang="hu-HU" dirty="0"/>
              <a:t> in </a:t>
            </a:r>
            <a:r>
              <a:rPr lang="hu-HU" dirty="0" err="1"/>
              <a:t>Dataset</a:t>
            </a:r>
            <a:r>
              <a:rPr lang="hu-HU" dirty="0"/>
              <a:t> elemet húzzuk a vászonra.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selector</a:t>
            </a:r>
            <a:r>
              <a:rPr lang="hu-HU" dirty="0"/>
              <a:t> gombra kattintva válasszuk ki a szükséges oszlopokat (az utolsó oszlopra nincs szükség)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5C5BB9-17ED-43BD-9EA2-F006AB3B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DD6EDE-7D71-4BA1-9711-80718DBC4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77" y="4052887"/>
            <a:ext cx="3402743" cy="1998921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F8F307CC-1D49-412B-854B-D719DAFD8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32" y="3622393"/>
            <a:ext cx="2966811" cy="26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66EE6-D02B-435F-BB81-BFEB359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7F33E-AE28-4AB2-837E-F8D1540B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sztringek</a:t>
            </a:r>
            <a:r>
              <a:rPr lang="hu-HU" dirty="0"/>
              <a:t> lebegőpontos számmá való alakítása.</a:t>
            </a:r>
          </a:p>
          <a:p>
            <a:endParaRPr lang="hu-HU" dirty="0"/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csoportból az Edit </a:t>
            </a:r>
            <a:r>
              <a:rPr lang="hu-HU" dirty="0" err="1"/>
              <a:t>Metadata</a:t>
            </a:r>
            <a:r>
              <a:rPr lang="hu-HU" dirty="0"/>
              <a:t> elemet húzzuk a vászonra.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selector</a:t>
            </a:r>
            <a:r>
              <a:rPr lang="hu-HU" dirty="0"/>
              <a:t> gombra kattintva válasszuk ki a szükséges oszlopokat (</a:t>
            </a:r>
            <a:r>
              <a:rPr lang="hu-HU" dirty="0" err="1"/>
              <a:t>mpg</a:t>
            </a:r>
            <a:r>
              <a:rPr lang="hu-HU" dirty="0"/>
              <a:t> nélkül)</a:t>
            </a:r>
          </a:p>
          <a:p>
            <a:pPr lvl="1"/>
            <a:r>
              <a:rPr lang="hu-HU" dirty="0"/>
              <a:t>A Data </a:t>
            </a:r>
            <a:r>
              <a:rPr lang="hu-HU" dirty="0" err="1"/>
              <a:t>Type</a:t>
            </a:r>
            <a:r>
              <a:rPr lang="hu-HU" dirty="0"/>
              <a:t>-ot állítsuk </a:t>
            </a:r>
            <a:r>
              <a:rPr lang="hu-HU" dirty="0" err="1"/>
              <a:t>Floating</a:t>
            </a:r>
            <a:r>
              <a:rPr lang="hu-HU" dirty="0"/>
              <a:t> </a:t>
            </a:r>
            <a:r>
              <a:rPr lang="hu-HU" dirty="0" err="1"/>
              <a:t>point-ra</a:t>
            </a:r>
            <a:endParaRPr lang="hu-HU" dirty="0"/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5C5BB9-17ED-43BD-9EA2-F006AB3B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4FBBAF6-A4B5-425E-9E2B-E9299A30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94" y="3683715"/>
            <a:ext cx="2638105" cy="254430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23419C1A-1B0B-41FE-AC7D-F7ED7BA72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556" y="2951470"/>
            <a:ext cx="2225183" cy="37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1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FF460F-DEC2-4541-ABC4-6D128D7A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 - normalizálás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8515AC-4146-40A5-B476-FB3D28EE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adatokat normalizálni kell, azért, hogy a paraméterek ugyanazon a skálán legyenek, és egyes paraméterek ne befolyásolják a modellt erősebb mértékben, mint mások.</a:t>
            </a:r>
          </a:p>
          <a:p>
            <a:r>
              <a:rPr lang="hu-HU" dirty="0"/>
              <a:t>Érintett attribútum: mind (kivéve </a:t>
            </a:r>
            <a:r>
              <a:rPr lang="hu-HU" dirty="0" err="1"/>
              <a:t>mpg</a:t>
            </a:r>
            <a:r>
              <a:rPr lang="hu-HU" dirty="0"/>
              <a:t>)</a:t>
            </a:r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Scale</a:t>
            </a:r>
            <a:r>
              <a:rPr lang="hu-HU" dirty="0"/>
              <a:t> and </a:t>
            </a:r>
            <a:r>
              <a:rPr lang="hu-HU" dirty="0" err="1"/>
              <a:t>Reduce</a:t>
            </a:r>
            <a:r>
              <a:rPr lang="hu-HU" dirty="0"/>
              <a:t> menüből a </a:t>
            </a:r>
            <a:r>
              <a:rPr lang="hu-HU" dirty="0" err="1"/>
              <a:t>Normalize</a:t>
            </a:r>
            <a:r>
              <a:rPr lang="hu-HU" dirty="0"/>
              <a:t> Data pontot húzzuk a vászonra.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BA5774-34E1-48FB-9EBF-E6BB08B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2B9E0D7-678F-485A-A223-45424952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479" y="3149369"/>
            <a:ext cx="2500087" cy="338954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A1F03C6-9EB8-456B-9EE8-46DBA332A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769" y="3286803"/>
            <a:ext cx="24669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515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4F066-4366-4B85-935A-7C5D6FE0786A}">
  <ds:schemaRefs>
    <ds:schemaRef ds:uri="http://purl.org/dc/terms/"/>
    <ds:schemaRef ds:uri="740ca137-556d-4ba7-9f00-9f05a5f8f8be"/>
    <ds:schemaRef ds:uri="http://schemas.microsoft.com/office/2006/documentManagement/types"/>
    <ds:schemaRef ds:uri="9d5173b9-cce4-49bf-87fc-5ad4908b0ccf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6642</TotalTime>
  <Words>1997</Words>
  <Application>Microsoft Office PowerPoint</Application>
  <PresentationFormat>Szélesvásznú</PresentationFormat>
  <Paragraphs>344</Paragraphs>
  <Slides>38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Courier New</vt:lpstr>
      <vt:lpstr>Segoe UI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Regresszió</vt:lpstr>
      <vt:lpstr>Példa (Üzemanyagfogyasztás)</vt:lpstr>
      <vt:lpstr>Példa kísérlet</vt:lpstr>
      <vt:lpstr>Adatforrás</vt:lpstr>
      <vt:lpstr>Attribútumok</vt:lpstr>
      <vt:lpstr>Adat előkészítés</vt:lpstr>
      <vt:lpstr>Adat előkészítés</vt:lpstr>
      <vt:lpstr>Adat előkészítés - normalizálás</vt:lpstr>
      <vt:lpstr>Tanító és tesztelő adathalmaz</vt:lpstr>
      <vt:lpstr>Tanító és tesztelő adathalmaz</vt:lpstr>
      <vt:lpstr>Algoritmus kiválasztása</vt:lpstr>
      <vt:lpstr>Algoritmus kiválasztása - betanítás</vt:lpstr>
      <vt:lpstr>Értékelés és validálás</vt:lpstr>
      <vt:lpstr>Futtatás és eredmények ellenőrzése</vt:lpstr>
      <vt:lpstr>Azure Notebooks - Python</vt:lpstr>
      <vt:lpstr>Feldolgozó könyvtárak</vt:lpstr>
      <vt:lpstr>Adatbetöltés</vt:lpstr>
      <vt:lpstr>Adat analízis</vt:lpstr>
      <vt:lpstr>Adattisztítás</vt:lpstr>
      <vt:lpstr>Adattisztítás</vt:lpstr>
      <vt:lpstr>Adat előfeldolgozás</vt:lpstr>
      <vt:lpstr>Adat analízis</vt:lpstr>
      <vt:lpstr>Adat analízis - statisztikák</vt:lpstr>
      <vt:lpstr>Leírók kiválasztása</vt:lpstr>
      <vt:lpstr>Normalizálás</vt:lpstr>
      <vt:lpstr>Modell építése</vt:lpstr>
      <vt:lpstr>Modell vizsgálata</vt:lpstr>
      <vt:lpstr>Predikció</vt:lpstr>
      <vt:lpstr>Adatok betanítása</vt:lpstr>
      <vt:lpstr>Betanítási folyamat vizualizálása</vt:lpstr>
      <vt:lpstr>Betanítási folyamat vizualizálása</vt:lpstr>
      <vt:lpstr>Betanítási folyamat vizualizálása</vt:lpstr>
      <vt:lpstr>Modell javítása</vt:lpstr>
      <vt:lpstr>Javított modell vizualizálása</vt:lpstr>
      <vt:lpstr>Predikció</vt:lpstr>
      <vt:lpstr>Kiértékelés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Pál Tamás</dc:creator>
  <cp:lastModifiedBy>Tarcsi Ádám</cp:lastModifiedBy>
  <cp:revision>369</cp:revision>
  <cp:lastPrinted>2018-02-08T09:25:59Z</cp:lastPrinted>
  <dcterms:created xsi:type="dcterms:W3CDTF">2018-02-01T14:05:08Z</dcterms:created>
  <dcterms:modified xsi:type="dcterms:W3CDTF">2019-04-25T20:46:28Z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